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32" r:id="rId1"/>
  </p:sldMasterIdLst>
  <p:notesMasterIdLst>
    <p:notesMasterId r:id="rId11"/>
  </p:notesMasterIdLst>
  <p:sldIdLst>
    <p:sldId id="263" r:id="rId2"/>
    <p:sldId id="264" r:id="rId3"/>
    <p:sldId id="256" r:id="rId4"/>
    <p:sldId id="257" r:id="rId5"/>
    <p:sldId id="265" r:id="rId6"/>
    <p:sldId id="258" r:id="rId7"/>
    <p:sldId id="260" r:id="rId8"/>
    <p:sldId id="266" r:id="rId9"/>
    <p:sldId id="262"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notesView">
  <p:normalViewPr>
    <p:restoredLeft sz="15620"/>
    <p:restoredTop sz="94660"/>
  </p:normalViewPr>
  <p:slideViewPr>
    <p:cSldViewPr>
      <p:cViewPr varScale="1">
        <p:scale>
          <a:sx n="78" d="100"/>
          <a:sy n="78" d="100"/>
        </p:scale>
        <p:origin x="-246" y="-90"/>
      </p:cViewPr>
      <p:guideLst>
        <p:guide orient="horz" pos="2160"/>
        <p:guide pos="2880"/>
      </p:guideLst>
    </p:cSldViewPr>
  </p:slideViewPr>
  <p:notesTextViewPr>
    <p:cViewPr>
      <p:scale>
        <a:sx n="100" d="100"/>
        <a:sy n="100" d="100"/>
      </p:scale>
      <p:origin x="0" y="0"/>
    </p:cViewPr>
  </p:notesTextViewPr>
  <p:notesViewPr>
    <p:cSldViewPr>
      <p:cViewPr>
        <p:scale>
          <a:sx n="100" d="100"/>
          <a:sy n="100" d="100"/>
        </p:scale>
        <p:origin x="-828" y="2028"/>
      </p:cViewPr>
      <p:guideLst>
        <p:guide orient="horz" pos="2880"/>
        <p:guide pos="2160"/>
      </p:guideLst>
    </p:cSldViewPr>
  </p:notes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AU"/>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F471A62-36AA-489B-A9D2-BC6036617E74}" type="datetimeFigureOut">
              <a:rPr lang="en-US" smtClean="0"/>
              <a:pPr/>
              <a:t>3/22/2010</a:t>
            </a:fld>
            <a:endParaRPr lang="en-AU"/>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AU"/>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AU"/>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28223E9-9730-49E8-B34E-E8A9C2CA4850}" type="slidenum">
              <a:rPr lang="en-AU" smtClean="0"/>
              <a:pPr/>
              <a:t>‹#›</a:t>
            </a:fld>
            <a:endParaRPr lang="en-AU"/>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AU" dirty="0" smtClean="0"/>
              <a:t>Last lesson we talked about the stages of sleep. This lesson we will talk about sleep deprivatio</a:t>
            </a:r>
            <a:r>
              <a:rPr lang="en-AU" dirty="0" smtClean="0"/>
              <a:t>n</a:t>
            </a:r>
            <a:endParaRPr lang="en-AU" dirty="0"/>
          </a:p>
        </p:txBody>
      </p:sp>
      <p:sp>
        <p:nvSpPr>
          <p:cNvPr id="4" name="Slide Number Placeholder 3"/>
          <p:cNvSpPr>
            <a:spLocks noGrp="1"/>
          </p:cNvSpPr>
          <p:nvPr>
            <p:ph type="sldNum" sz="quarter" idx="10"/>
          </p:nvPr>
        </p:nvSpPr>
        <p:spPr/>
        <p:txBody>
          <a:bodyPr/>
          <a:lstStyle/>
          <a:p>
            <a:fld id="{E28223E9-9730-49E8-B34E-E8A9C2CA4850}" type="slidenum">
              <a:rPr lang="en-AU" smtClean="0"/>
              <a:pPr/>
              <a:t>1</a:t>
            </a:fld>
            <a:endParaRPr lang="en-AU"/>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AU"/>
          </a:p>
        </p:txBody>
      </p:sp>
      <p:sp>
        <p:nvSpPr>
          <p:cNvPr id="4" name="Slide Number Placeholder 3"/>
          <p:cNvSpPr>
            <a:spLocks noGrp="1"/>
          </p:cNvSpPr>
          <p:nvPr>
            <p:ph type="sldNum" sz="quarter" idx="10"/>
          </p:nvPr>
        </p:nvSpPr>
        <p:spPr/>
        <p:txBody>
          <a:bodyPr/>
          <a:lstStyle/>
          <a:p>
            <a:fld id="{E28223E9-9730-49E8-B34E-E8A9C2CA4850}" type="slidenum">
              <a:rPr lang="en-AU" smtClean="0"/>
              <a:pPr/>
              <a:t>2</a:t>
            </a:fld>
            <a:endParaRPr lang="en-AU"/>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AU" dirty="0"/>
          </a:p>
        </p:txBody>
      </p:sp>
      <p:sp>
        <p:nvSpPr>
          <p:cNvPr id="4" name="Slide Number Placeholder 3"/>
          <p:cNvSpPr>
            <a:spLocks noGrp="1"/>
          </p:cNvSpPr>
          <p:nvPr>
            <p:ph type="sldNum" sz="quarter" idx="10"/>
          </p:nvPr>
        </p:nvSpPr>
        <p:spPr/>
        <p:txBody>
          <a:bodyPr/>
          <a:lstStyle/>
          <a:p>
            <a:fld id="{E28223E9-9730-49E8-B34E-E8A9C2CA4850}" type="slidenum">
              <a:rPr lang="en-AU" smtClean="0"/>
              <a:pPr/>
              <a:t>3</a:t>
            </a:fld>
            <a:endParaRPr lang="en-AU"/>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AU" dirty="0" smtClean="0"/>
              <a:t>Peter </a:t>
            </a:r>
            <a:r>
              <a:rPr lang="en-AU" dirty="0" smtClean="0"/>
              <a:t>T</a:t>
            </a:r>
            <a:r>
              <a:rPr lang="en-AU" dirty="0" smtClean="0"/>
              <a:t>ripp  was a New York DJ, who took part in a ‘wake-a-thon’ for charity. He stayed awake for 8 days or 200 hrs. During this time he suffered from delusions and hallucinations. For example, he thought his desk was on fire, and that he was being drugged. It was hard to test his level of psychological functioning because his delusions were so severe.  Despite having been awake for more than 1 week, he had no long term effects. This was not set up as a scientific experiment, nor was he studied under well controlled conditions</a:t>
            </a:r>
            <a:endParaRPr lang="en-AU" dirty="0"/>
          </a:p>
        </p:txBody>
      </p:sp>
      <p:sp>
        <p:nvSpPr>
          <p:cNvPr id="4" name="Slide Number Placeholder 3"/>
          <p:cNvSpPr>
            <a:spLocks noGrp="1"/>
          </p:cNvSpPr>
          <p:nvPr>
            <p:ph type="sldNum" sz="quarter" idx="10"/>
          </p:nvPr>
        </p:nvSpPr>
        <p:spPr/>
        <p:txBody>
          <a:bodyPr/>
          <a:lstStyle/>
          <a:p>
            <a:fld id="{E28223E9-9730-49E8-B34E-E8A9C2CA4850}" type="slidenum">
              <a:rPr lang="en-AU" smtClean="0"/>
              <a:pPr/>
              <a:t>4</a:t>
            </a:fld>
            <a:endParaRPr lang="en-AU"/>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AU"/>
          </a:p>
        </p:txBody>
      </p:sp>
      <p:sp>
        <p:nvSpPr>
          <p:cNvPr id="4" name="Slide Number Placeholder 3"/>
          <p:cNvSpPr>
            <a:spLocks noGrp="1"/>
          </p:cNvSpPr>
          <p:nvPr>
            <p:ph type="sldNum" sz="quarter" idx="10"/>
          </p:nvPr>
        </p:nvSpPr>
        <p:spPr/>
        <p:txBody>
          <a:bodyPr/>
          <a:lstStyle/>
          <a:p>
            <a:fld id="{E28223E9-9730-49E8-B34E-E8A9C2CA4850}" type="slidenum">
              <a:rPr lang="en-AU" smtClean="0"/>
              <a:pPr/>
              <a:t>5</a:t>
            </a:fld>
            <a:endParaRPr lang="en-AU"/>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AU" dirty="0" smtClean="0"/>
              <a:t>Randy Gardner, a 17 year </a:t>
            </a:r>
            <a:r>
              <a:rPr lang="en-AU" dirty="0" smtClean="0"/>
              <a:t>old student, stayed awake for 11 days or 264 hrs in 1964. Toward the end of that time he suffered from disorganized speech, blurred vision, and paranoia. For example, he thought that other people thought he was stupid because of his impaired functioning, which was a result of his sleep deprivation. Despite these things he was remarkably functional. He and the psychologist that was monitoring and studying him went to an amusement park, and played several games of basket ball. Randy won every time!!!!</a:t>
            </a:r>
            <a:endParaRPr lang="en-AU" dirty="0"/>
          </a:p>
        </p:txBody>
      </p:sp>
      <p:sp>
        <p:nvSpPr>
          <p:cNvPr id="4" name="Slide Number Placeholder 3"/>
          <p:cNvSpPr>
            <a:spLocks noGrp="1"/>
          </p:cNvSpPr>
          <p:nvPr>
            <p:ph type="sldNum" sz="quarter" idx="10"/>
          </p:nvPr>
        </p:nvSpPr>
        <p:spPr/>
        <p:txBody>
          <a:bodyPr/>
          <a:lstStyle/>
          <a:p>
            <a:fld id="{E28223E9-9730-49E8-B34E-E8A9C2CA4850}" type="slidenum">
              <a:rPr lang="en-AU" smtClean="0"/>
              <a:pPr/>
              <a:t>6</a:t>
            </a:fld>
            <a:endParaRPr lang="en-AU"/>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AU" dirty="0" smtClean="0"/>
              <a:t>Once it was all over, and Randy was allowed to sleep, he slept for 15 hours. However, over the next few nights he recovered only 25% of the lost sleep. Despite this he recouped almost 70% of his stage 4 sleep and 50% of his REM sleep, And very little of the other stages of sleep. This suggests that stage 4 and REM sleep are more important than the other stages.</a:t>
            </a:r>
            <a:endParaRPr lang="en-AU" dirty="0"/>
          </a:p>
        </p:txBody>
      </p:sp>
      <p:sp>
        <p:nvSpPr>
          <p:cNvPr id="4" name="Slide Number Placeholder 3"/>
          <p:cNvSpPr>
            <a:spLocks noGrp="1"/>
          </p:cNvSpPr>
          <p:nvPr>
            <p:ph type="sldNum" sz="quarter" idx="10"/>
          </p:nvPr>
        </p:nvSpPr>
        <p:spPr/>
        <p:txBody>
          <a:bodyPr/>
          <a:lstStyle/>
          <a:p>
            <a:fld id="{E28223E9-9730-49E8-B34E-E8A9C2CA4850}" type="slidenum">
              <a:rPr lang="en-AU" smtClean="0"/>
              <a:pPr/>
              <a:t>7</a:t>
            </a:fld>
            <a:endParaRPr lang="en-AU"/>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AU"/>
          </a:p>
        </p:txBody>
      </p:sp>
      <p:sp>
        <p:nvSpPr>
          <p:cNvPr id="4" name="Slide Number Placeholder 3"/>
          <p:cNvSpPr>
            <a:spLocks noGrp="1"/>
          </p:cNvSpPr>
          <p:nvPr>
            <p:ph type="sldNum" sz="quarter" idx="10"/>
          </p:nvPr>
        </p:nvSpPr>
        <p:spPr/>
        <p:txBody>
          <a:bodyPr/>
          <a:lstStyle/>
          <a:p>
            <a:fld id="{E28223E9-9730-49E8-B34E-E8A9C2CA4850}" type="slidenum">
              <a:rPr lang="en-AU" smtClean="0"/>
              <a:pPr/>
              <a:t>8</a:t>
            </a:fld>
            <a:endParaRPr lang="en-AU"/>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AU" dirty="0" smtClean="0"/>
              <a:t>Everson deprived rats of sleep for long periods of time. He found that sleep deprivation in rats led to an increased metabolic heart rate, weight loss, body sores that became infected due to a lack of immune response to bacteria, and the rats eventually died around day 19.  Studies using animals have a limited applicability for making assumptions about humans. Why do you </a:t>
            </a:r>
            <a:r>
              <a:rPr lang="en-AU" smtClean="0"/>
              <a:t>think that is so??</a:t>
            </a:r>
            <a:endParaRPr lang="en-AU"/>
          </a:p>
        </p:txBody>
      </p:sp>
      <p:sp>
        <p:nvSpPr>
          <p:cNvPr id="4" name="Slide Number Placeholder 3"/>
          <p:cNvSpPr>
            <a:spLocks noGrp="1"/>
          </p:cNvSpPr>
          <p:nvPr>
            <p:ph type="sldNum" sz="quarter" idx="10"/>
          </p:nvPr>
        </p:nvSpPr>
        <p:spPr/>
        <p:txBody>
          <a:bodyPr/>
          <a:lstStyle/>
          <a:p>
            <a:fld id="{E28223E9-9730-49E8-B34E-E8A9C2CA4850}" type="slidenum">
              <a:rPr lang="en-AU" smtClean="0"/>
              <a:pPr/>
              <a:t>9</a:t>
            </a:fld>
            <a:endParaRPr lang="en-AU"/>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AU"/>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AU"/>
          </a:p>
        </p:txBody>
      </p:sp>
      <p:sp>
        <p:nvSpPr>
          <p:cNvPr id="4" name="Date Placeholder 3"/>
          <p:cNvSpPr>
            <a:spLocks noGrp="1"/>
          </p:cNvSpPr>
          <p:nvPr>
            <p:ph type="dt" sz="half" idx="10"/>
          </p:nvPr>
        </p:nvSpPr>
        <p:spPr/>
        <p:txBody>
          <a:bodyPr/>
          <a:lstStyle/>
          <a:p>
            <a:fld id="{C66B5E6B-7D31-4996-827E-F6BD002FAE50}" type="datetimeFigureOut">
              <a:rPr lang="en-US" smtClean="0"/>
              <a:pPr/>
              <a:t>3/22/2010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C66B5E6B-7D31-4996-827E-F6BD002FAE50}" type="datetimeFigureOut">
              <a:rPr lang="en-US" smtClean="0"/>
              <a:pPr/>
              <a:t>3/22/2010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C66B5E6B-7D31-4996-827E-F6BD002FAE50}" type="datetimeFigureOut">
              <a:rPr lang="en-US" smtClean="0"/>
              <a:pPr/>
              <a:t>3/22/2010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C66B5E6B-7D31-4996-827E-F6BD002FAE50}" type="datetimeFigureOut">
              <a:rPr lang="en-US" smtClean="0"/>
              <a:pPr/>
              <a:t>3/22/2010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66B5E6B-7D31-4996-827E-F6BD002FAE50}" type="datetimeFigureOut">
              <a:rPr lang="en-US" smtClean="0"/>
              <a:pPr/>
              <a:t>3/22/2010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Date Placeholder 4"/>
          <p:cNvSpPr>
            <a:spLocks noGrp="1"/>
          </p:cNvSpPr>
          <p:nvPr>
            <p:ph type="dt" sz="half" idx="10"/>
          </p:nvPr>
        </p:nvSpPr>
        <p:spPr/>
        <p:txBody>
          <a:bodyPr/>
          <a:lstStyle/>
          <a:p>
            <a:fld id="{C66B5E6B-7D31-4996-827E-F6BD002FAE50}" type="datetimeFigureOut">
              <a:rPr lang="en-US" smtClean="0"/>
              <a:pPr/>
              <a:t>3/22/2010</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7" name="Date Placeholder 6"/>
          <p:cNvSpPr>
            <a:spLocks noGrp="1"/>
          </p:cNvSpPr>
          <p:nvPr>
            <p:ph type="dt" sz="half" idx="10"/>
          </p:nvPr>
        </p:nvSpPr>
        <p:spPr/>
        <p:txBody>
          <a:bodyPr/>
          <a:lstStyle/>
          <a:p>
            <a:fld id="{C66B5E6B-7D31-4996-827E-F6BD002FAE50}" type="datetimeFigureOut">
              <a:rPr lang="en-US" smtClean="0"/>
              <a:pPr/>
              <a:t>3/22/2010</a:t>
            </a:fld>
            <a:endParaRPr lang="en-AU"/>
          </a:p>
        </p:txBody>
      </p:sp>
      <p:sp>
        <p:nvSpPr>
          <p:cNvPr id="8" name="Footer Placeholder 7"/>
          <p:cNvSpPr>
            <a:spLocks noGrp="1"/>
          </p:cNvSpPr>
          <p:nvPr>
            <p:ph type="ftr" sz="quarter" idx="11"/>
          </p:nvPr>
        </p:nvSpPr>
        <p:spPr/>
        <p:txBody>
          <a:bodyPr/>
          <a:lstStyle/>
          <a:p>
            <a:endParaRPr lang="en-AU"/>
          </a:p>
        </p:txBody>
      </p:sp>
      <p:sp>
        <p:nvSpPr>
          <p:cNvPr id="9" name="Slide Number Placeholder 8"/>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Date Placeholder 2"/>
          <p:cNvSpPr>
            <a:spLocks noGrp="1"/>
          </p:cNvSpPr>
          <p:nvPr>
            <p:ph type="dt" sz="half" idx="10"/>
          </p:nvPr>
        </p:nvSpPr>
        <p:spPr/>
        <p:txBody>
          <a:bodyPr/>
          <a:lstStyle/>
          <a:p>
            <a:fld id="{C66B5E6B-7D31-4996-827E-F6BD002FAE50}" type="datetimeFigureOut">
              <a:rPr lang="en-US" smtClean="0"/>
              <a:pPr/>
              <a:t>3/22/2010</a:t>
            </a:fld>
            <a:endParaRPr lang="en-AU"/>
          </a:p>
        </p:txBody>
      </p:sp>
      <p:sp>
        <p:nvSpPr>
          <p:cNvPr id="4" name="Footer Placeholder 3"/>
          <p:cNvSpPr>
            <a:spLocks noGrp="1"/>
          </p:cNvSpPr>
          <p:nvPr>
            <p:ph type="ftr" sz="quarter" idx="11"/>
          </p:nvPr>
        </p:nvSpPr>
        <p:spPr/>
        <p:txBody>
          <a:bodyPr/>
          <a:lstStyle/>
          <a:p>
            <a:endParaRPr lang="en-AU"/>
          </a:p>
        </p:txBody>
      </p:sp>
      <p:sp>
        <p:nvSpPr>
          <p:cNvPr id="5" name="Slide Number Placeholder 4"/>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66B5E6B-7D31-4996-827E-F6BD002FAE50}" type="datetimeFigureOut">
              <a:rPr lang="en-US" smtClean="0"/>
              <a:pPr/>
              <a:t>3/22/2010</a:t>
            </a:fld>
            <a:endParaRPr lang="en-AU"/>
          </a:p>
        </p:txBody>
      </p:sp>
      <p:sp>
        <p:nvSpPr>
          <p:cNvPr id="3" name="Footer Placeholder 2"/>
          <p:cNvSpPr>
            <a:spLocks noGrp="1"/>
          </p:cNvSpPr>
          <p:nvPr>
            <p:ph type="ftr" sz="quarter" idx="11"/>
          </p:nvPr>
        </p:nvSpPr>
        <p:spPr/>
        <p:txBody>
          <a:bodyPr/>
          <a:lstStyle/>
          <a:p>
            <a:endParaRPr lang="en-AU"/>
          </a:p>
        </p:txBody>
      </p:sp>
      <p:sp>
        <p:nvSpPr>
          <p:cNvPr id="4" name="Slide Number Placeholder 3"/>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66B5E6B-7D31-4996-827E-F6BD002FAE50}" type="datetimeFigureOut">
              <a:rPr lang="en-US" smtClean="0"/>
              <a:pPr/>
              <a:t>3/22/2010</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AU"/>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66B5E6B-7D31-4996-827E-F6BD002FAE50}" type="datetimeFigureOut">
              <a:rPr lang="en-US" smtClean="0"/>
              <a:pPr/>
              <a:t>3/22/2010</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FFC95060-1788-4192-B2D0-399885EBEFDC}" type="slidenum">
              <a:rPr lang="en-AU" smtClean="0"/>
              <a:pPr/>
              <a:t>‹#›</a:t>
            </a:fld>
            <a:endParaRPr lang="en-A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AU"/>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66B5E6B-7D31-4996-827E-F6BD002FAE50}" type="datetimeFigureOut">
              <a:rPr lang="en-US" smtClean="0"/>
              <a:pPr/>
              <a:t>3/22/2010</a:t>
            </a:fld>
            <a:endParaRPr lang="en-AU"/>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AU"/>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FC95060-1788-4192-B2D0-399885EBEFDC}" type="slidenum">
              <a:rPr lang="en-AU" smtClean="0"/>
              <a:pPr/>
              <a:t>‹#›</a:t>
            </a:fld>
            <a:endParaRPr lang="en-AU"/>
          </a:p>
        </p:txBody>
      </p:sp>
    </p:spTree>
  </p:cSld>
  <p:clrMap bg1="lt1" tx1="dk1" bg2="lt2" tx2="dk2" accent1="accent1" accent2="accent2" accent3="accent3" accent4="accent4" accent5="accent5" accent6="accent6" hlink="hlink" folHlink="folHlink"/>
  <p:sldLayoutIdLst>
    <p:sldLayoutId id="2147483733" r:id="rId1"/>
    <p:sldLayoutId id="2147483734" r:id="rId2"/>
    <p:sldLayoutId id="2147483735" r:id="rId3"/>
    <p:sldLayoutId id="2147483736" r:id="rId4"/>
    <p:sldLayoutId id="2147483737" r:id="rId5"/>
    <p:sldLayoutId id="2147483738" r:id="rId6"/>
    <p:sldLayoutId id="2147483739" r:id="rId7"/>
    <p:sldLayoutId id="2147483740" r:id="rId8"/>
    <p:sldLayoutId id="2147483741" r:id="rId9"/>
    <p:sldLayoutId id="2147483742" r:id="rId10"/>
    <p:sldLayoutId id="2147483743"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AU" sz="8000" dirty="0" smtClean="0"/>
              <a:t>Sleep deprivation</a:t>
            </a:r>
            <a:endParaRPr lang="en-AU" sz="8000" dirty="0"/>
          </a:p>
        </p:txBody>
      </p:sp>
      <p:sp>
        <p:nvSpPr>
          <p:cNvPr id="3" name="Content Placeholder 2"/>
          <p:cNvSpPr>
            <a:spLocks noGrp="1"/>
          </p:cNvSpPr>
          <p:nvPr>
            <p:ph idx="1"/>
          </p:nvPr>
        </p:nvSpPr>
        <p:spPr/>
        <p:txBody>
          <a:bodyPr>
            <a:normAutofit/>
          </a:bodyPr>
          <a:lstStyle/>
          <a:p>
            <a:pPr algn="ctr">
              <a:buNone/>
            </a:pPr>
            <a:endParaRPr lang="en-AU" sz="9600" dirty="0"/>
          </a:p>
        </p:txBody>
      </p:sp>
      <p:pic>
        <p:nvPicPr>
          <p:cNvPr id="1026" name="Picture 2" descr="C:\Users\Amy\AppData\Local\Microsoft\Windows\Temporary Internet Files\Content.IE5\31LE7XIM\MPj04221980000[1].jpg"/>
          <p:cNvPicPr>
            <a:picLocks noChangeAspect="1" noChangeArrowheads="1"/>
          </p:cNvPicPr>
          <p:nvPr/>
        </p:nvPicPr>
        <p:blipFill>
          <a:blip r:embed="rId3" cstate="print"/>
          <a:srcRect/>
          <a:stretch>
            <a:fillRect/>
          </a:stretch>
        </p:blipFill>
        <p:spPr bwMode="auto">
          <a:xfrm>
            <a:off x="500034" y="1571612"/>
            <a:ext cx="8143932" cy="4500594"/>
          </a:xfrm>
          <a:prstGeom prst="rect">
            <a:avLst/>
          </a:prstGeom>
          <a:noFill/>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By the end of the lesson.......</a:t>
            </a:r>
            <a:endParaRPr lang="en-AU" dirty="0"/>
          </a:p>
        </p:txBody>
      </p:sp>
      <p:sp>
        <p:nvSpPr>
          <p:cNvPr id="3" name="Content Placeholder 2"/>
          <p:cNvSpPr>
            <a:spLocks noGrp="1"/>
          </p:cNvSpPr>
          <p:nvPr>
            <p:ph idx="1"/>
          </p:nvPr>
        </p:nvSpPr>
        <p:spPr/>
        <p:txBody>
          <a:bodyPr>
            <a:normAutofit fontScale="85000" lnSpcReduction="20000"/>
          </a:bodyPr>
          <a:lstStyle/>
          <a:p>
            <a:r>
              <a:rPr lang="en-AU" dirty="0" smtClean="0"/>
              <a:t>You </a:t>
            </a:r>
            <a:r>
              <a:rPr lang="en-AU" dirty="0"/>
              <a:t>should be able to list several physical effects of sleep deprivation</a:t>
            </a:r>
          </a:p>
          <a:p>
            <a:r>
              <a:rPr lang="en-AU" dirty="0" smtClean="0"/>
              <a:t>You  </a:t>
            </a:r>
            <a:r>
              <a:rPr lang="en-AU" dirty="0"/>
              <a:t>should be able to list several psychological effects of sleep deprivation</a:t>
            </a:r>
          </a:p>
          <a:p>
            <a:r>
              <a:rPr lang="en-AU" dirty="0" smtClean="0"/>
              <a:t>You should </a:t>
            </a:r>
            <a:r>
              <a:rPr lang="en-AU" dirty="0"/>
              <a:t>be able to distinguish between physical and psychological effects of sleep </a:t>
            </a:r>
            <a:r>
              <a:rPr lang="en-AU" dirty="0" smtClean="0"/>
              <a:t>deprivation</a:t>
            </a:r>
          </a:p>
          <a:p>
            <a:r>
              <a:rPr lang="en-AU" dirty="0" smtClean="0"/>
              <a:t>You </a:t>
            </a:r>
            <a:r>
              <a:rPr lang="en-AU" dirty="0"/>
              <a:t>should be able to distinguish between long and short term effects of sleep deprivation</a:t>
            </a:r>
          </a:p>
          <a:p>
            <a:r>
              <a:rPr lang="en-AU" dirty="0" smtClean="0"/>
              <a:t>You should </a:t>
            </a:r>
            <a:r>
              <a:rPr lang="en-AU" dirty="0"/>
              <a:t>be able to apply this knowledge to case studies</a:t>
            </a:r>
          </a:p>
          <a:p>
            <a:r>
              <a:rPr lang="en-AU" dirty="0" smtClean="0"/>
              <a:t>You should </a:t>
            </a:r>
            <a:r>
              <a:rPr lang="en-AU" dirty="0"/>
              <a:t>have a greater understanding of psychological enquiry</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AU" sz="7200" dirty="0" smtClean="0"/>
              <a:t>Anecdotal</a:t>
            </a:r>
            <a:endParaRPr lang="en-AU" sz="7200" dirty="0"/>
          </a:p>
        </p:txBody>
      </p:sp>
      <p:sp>
        <p:nvSpPr>
          <p:cNvPr id="3" name="Subtitle 2"/>
          <p:cNvSpPr>
            <a:spLocks noGrp="1"/>
          </p:cNvSpPr>
          <p:nvPr>
            <p:ph type="subTitle" idx="1"/>
          </p:nvPr>
        </p:nvSpPr>
        <p:spPr/>
        <p:txBody>
          <a:bodyPr/>
          <a:lstStyle/>
          <a:p>
            <a:r>
              <a:rPr lang="en-AU" sz="4400" dirty="0" smtClean="0">
                <a:solidFill>
                  <a:schemeClr val="tx1"/>
                </a:solidFill>
              </a:rPr>
              <a:t>Peter Tripp</a:t>
            </a:r>
          </a:p>
          <a:p>
            <a:pPr>
              <a:buFont typeface="Arial" pitchFamily="34" charset="0"/>
              <a:buChar char="•"/>
            </a:pPr>
            <a:endParaRPr lang="en-AU" dirty="0" smtClean="0"/>
          </a:p>
          <a:p>
            <a:endParaRPr lang="en-AU"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AU" dirty="0" smtClean="0"/>
              <a:t>Peter Tripp</a:t>
            </a:r>
            <a:endParaRPr lang="en-AU" dirty="0"/>
          </a:p>
        </p:txBody>
      </p:sp>
      <p:sp>
        <p:nvSpPr>
          <p:cNvPr id="3" name="Content Placeholder 2"/>
          <p:cNvSpPr>
            <a:spLocks noGrp="1"/>
          </p:cNvSpPr>
          <p:nvPr>
            <p:ph idx="1"/>
          </p:nvPr>
        </p:nvSpPr>
        <p:spPr/>
        <p:txBody>
          <a:bodyPr/>
          <a:lstStyle/>
          <a:p>
            <a:r>
              <a:rPr lang="en-AU" dirty="0" smtClean="0"/>
              <a:t>Awake for 8 days</a:t>
            </a:r>
          </a:p>
          <a:p>
            <a:r>
              <a:rPr lang="en-AU" dirty="0" smtClean="0"/>
              <a:t>Delusions</a:t>
            </a:r>
            <a:endParaRPr lang="en-AU" dirty="0" smtClean="0"/>
          </a:p>
          <a:p>
            <a:r>
              <a:rPr lang="en-AU" dirty="0" smtClean="0"/>
              <a:t>Hallucinations</a:t>
            </a:r>
          </a:p>
          <a:p>
            <a:r>
              <a:rPr lang="en-AU" dirty="0" smtClean="0"/>
              <a:t>No long term effects</a:t>
            </a:r>
          </a:p>
          <a:p>
            <a:r>
              <a:rPr lang="en-AU" dirty="0" smtClean="0"/>
              <a:t>Not studied under well controlled conditions</a:t>
            </a:r>
            <a:endParaRPr lang="en-AU"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AU" sz="7200" dirty="0" smtClean="0"/>
              <a:t>Observational</a:t>
            </a:r>
            <a:endParaRPr lang="en-AU" sz="7200" dirty="0"/>
          </a:p>
        </p:txBody>
      </p:sp>
      <p:sp>
        <p:nvSpPr>
          <p:cNvPr id="3" name="Subtitle 2"/>
          <p:cNvSpPr>
            <a:spLocks noGrp="1"/>
          </p:cNvSpPr>
          <p:nvPr>
            <p:ph type="subTitle" idx="1"/>
          </p:nvPr>
        </p:nvSpPr>
        <p:spPr/>
        <p:txBody>
          <a:bodyPr>
            <a:normAutofit/>
          </a:bodyPr>
          <a:lstStyle/>
          <a:p>
            <a:r>
              <a:rPr lang="en-AU" sz="4400" dirty="0" smtClean="0">
                <a:solidFill>
                  <a:schemeClr val="tx1"/>
                </a:solidFill>
              </a:rPr>
              <a:t>Randy Gardner </a:t>
            </a:r>
            <a:endParaRPr lang="en-AU" sz="4400" dirty="0">
              <a:solidFill>
                <a:schemeClr val="tx1"/>
              </a:solidFil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AU" dirty="0" smtClean="0"/>
              <a:t>Randy Gardner</a:t>
            </a:r>
            <a:endParaRPr lang="en-AU" dirty="0"/>
          </a:p>
        </p:txBody>
      </p:sp>
      <p:sp>
        <p:nvSpPr>
          <p:cNvPr id="3" name="Content Placeholder 2"/>
          <p:cNvSpPr>
            <a:spLocks noGrp="1"/>
          </p:cNvSpPr>
          <p:nvPr>
            <p:ph idx="1"/>
          </p:nvPr>
        </p:nvSpPr>
        <p:spPr/>
        <p:txBody>
          <a:bodyPr/>
          <a:lstStyle/>
          <a:p>
            <a:r>
              <a:rPr lang="en-AU" dirty="0" smtClean="0"/>
              <a:t>11 days awake</a:t>
            </a:r>
          </a:p>
          <a:p>
            <a:r>
              <a:rPr lang="en-AU" dirty="0" smtClean="0"/>
              <a:t>17 year old Student </a:t>
            </a:r>
          </a:p>
          <a:p>
            <a:r>
              <a:rPr lang="en-AU" dirty="0" smtClean="0"/>
              <a:t>Disorganised </a:t>
            </a:r>
            <a:r>
              <a:rPr lang="en-AU" dirty="0" smtClean="0"/>
              <a:t>speech</a:t>
            </a:r>
          </a:p>
          <a:p>
            <a:r>
              <a:rPr lang="en-AU" dirty="0" smtClean="0"/>
              <a:t>Blurred vision</a:t>
            </a:r>
          </a:p>
          <a:p>
            <a:r>
              <a:rPr lang="en-AU" dirty="0" smtClean="0"/>
              <a:t>Paranoia </a:t>
            </a:r>
            <a:endParaRPr lang="en-AU"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Randy </a:t>
            </a:r>
            <a:r>
              <a:rPr lang="en-AU" dirty="0"/>
              <a:t>G</a:t>
            </a:r>
            <a:r>
              <a:rPr lang="en-AU" dirty="0" smtClean="0"/>
              <a:t>ardner </a:t>
            </a:r>
            <a:endParaRPr lang="en-AU" dirty="0"/>
          </a:p>
        </p:txBody>
      </p:sp>
      <p:sp>
        <p:nvSpPr>
          <p:cNvPr id="3" name="Content Placeholder 2"/>
          <p:cNvSpPr>
            <a:spLocks noGrp="1"/>
          </p:cNvSpPr>
          <p:nvPr>
            <p:ph idx="1"/>
          </p:nvPr>
        </p:nvSpPr>
        <p:spPr/>
        <p:txBody>
          <a:bodyPr/>
          <a:lstStyle/>
          <a:p>
            <a:r>
              <a:rPr lang="en-AU" dirty="0" smtClean="0"/>
              <a:t>Recovered 25% of lost sleep over following days</a:t>
            </a:r>
          </a:p>
          <a:p>
            <a:r>
              <a:rPr lang="en-AU" dirty="0" smtClean="0"/>
              <a:t>70% of stage 4 sleep</a:t>
            </a:r>
          </a:p>
          <a:p>
            <a:r>
              <a:rPr lang="en-AU" dirty="0" smtClean="0"/>
              <a:t>50% of REM sleep</a:t>
            </a:r>
          </a:p>
          <a:p>
            <a:r>
              <a:rPr lang="en-AU" dirty="0" smtClean="0"/>
              <a:t>Suggests stage 4 and REM are far more important than the other stages of sleep</a:t>
            </a:r>
            <a:endParaRPr lang="en-AU"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AU" sz="7200" dirty="0" smtClean="0"/>
              <a:t>Animal Studies</a:t>
            </a:r>
            <a:endParaRPr lang="en-AU" sz="7200" dirty="0"/>
          </a:p>
        </p:txBody>
      </p:sp>
      <p:sp>
        <p:nvSpPr>
          <p:cNvPr id="3" name="Subtitle 2"/>
          <p:cNvSpPr>
            <a:spLocks noGrp="1"/>
          </p:cNvSpPr>
          <p:nvPr>
            <p:ph type="subTitle" idx="1"/>
          </p:nvPr>
        </p:nvSpPr>
        <p:spPr/>
        <p:txBody>
          <a:bodyPr>
            <a:normAutofit/>
          </a:bodyPr>
          <a:lstStyle/>
          <a:p>
            <a:r>
              <a:rPr lang="en-AU" sz="4400" dirty="0" smtClean="0">
                <a:solidFill>
                  <a:schemeClr val="tx1"/>
                </a:solidFill>
              </a:rPr>
              <a:t>Everson et al (1989)</a:t>
            </a:r>
            <a:endParaRPr lang="en-AU" sz="4400" dirty="0">
              <a:solidFill>
                <a:schemeClr val="tx1"/>
              </a:solidFil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AU" dirty="0" smtClean="0"/>
              <a:t>Everson et al (1989)</a:t>
            </a:r>
            <a:endParaRPr lang="en-AU" dirty="0"/>
          </a:p>
        </p:txBody>
      </p:sp>
      <p:sp>
        <p:nvSpPr>
          <p:cNvPr id="3" name="Content Placeholder 2"/>
          <p:cNvSpPr>
            <a:spLocks noGrp="1"/>
          </p:cNvSpPr>
          <p:nvPr>
            <p:ph idx="1"/>
          </p:nvPr>
        </p:nvSpPr>
        <p:spPr/>
        <p:txBody>
          <a:bodyPr/>
          <a:lstStyle/>
          <a:p>
            <a:pPr>
              <a:buNone/>
            </a:pPr>
            <a:r>
              <a:rPr lang="en-AU" dirty="0" smtClean="0"/>
              <a:t>Loss of sleep led to...................</a:t>
            </a:r>
          </a:p>
          <a:p>
            <a:r>
              <a:rPr lang="en-AU" dirty="0" smtClean="0"/>
              <a:t>Increased </a:t>
            </a:r>
            <a:r>
              <a:rPr lang="en-AU" dirty="0" smtClean="0"/>
              <a:t>metabolic rate</a:t>
            </a:r>
          </a:p>
          <a:p>
            <a:r>
              <a:rPr lang="en-AU" dirty="0" smtClean="0"/>
              <a:t>Weight loss</a:t>
            </a:r>
          </a:p>
          <a:p>
            <a:r>
              <a:rPr lang="en-AU" dirty="0" smtClean="0"/>
              <a:t>Body sores, due to lack of immune response to bacteria</a:t>
            </a:r>
          </a:p>
          <a:p>
            <a:r>
              <a:rPr lang="en-AU" dirty="0" smtClean="0"/>
              <a:t>Death at average of 19 days</a:t>
            </a:r>
          </a:p>
          <a:p>
            <a:endParaRPr lang="en-AU"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93</TotalTime>
  <Words>593</Words>
  <Application>Microsoft Office PowerPoint</Application>
  <PresentationFormat>On-screen Show (4:3)</PresentationFormat>
  <Paragraphs>51</Paragraphs>
  <Slides>9</Slides>
  <Notes>9</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Office Theme</vt:lpstr>
      <vt:lpstr>Sleep deprivation</vt:lpstr>
      <vt:lpstr>By the end of the lesson.......</vt:lpstr>
      <vt:lpstr>Anecdotal</vt:lpstr>
      <vt:lpstr>Peter Tripp</vt:lpstr>
      <vt:lpstr>Observational</vt:lpstr>
      <vt:lpstr>Randy Gardner</vt:lpstr>
      <vt:lpstr>Randy Gardner </vt:lpstr>
      <vt:lpstr>Animal Studies</vt:lpstr>
      <vt:lpstr>Everson et al (1989)</vt:lpstr>
    </vt:vector>
  </TitlesOfParts>
  <Company>TOSHIBA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Anecdotal</dc:title>
  <dc:creator>Amy</dc:creator>
  <cp:lastModifiedBy>Amy</cp:lastModifiedBy>
  <cp:revision>2</cp:revision>
  <dcterms:created xsi:type="dcterms:W3CDTF">2010-03-08T04:05:54Z</dcterms:created>
  <dcterms:modified xsi:type="dcterms:W3CDTF">2010-03-22T03:26:35Z</dcterms:modified>
</cp:coreProperties>
</file>

<file path=docProps/thumbnail.jpeg>
</file>